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ar.wikipedia.org/wiki/%D8%A7%D9%84%D8%AD%D8%B1%D8%A8_%D8%A7%D9%84%D8%B9%D8%A7%D9%84%D9%85%D9%8A%D8%A9_%D8%A7%D9%84%D8%AB%D8%A7%D9%86%D9%8A%D8%A9" TargetMode="External"/><Relationship Id="rId3" Type="http://schemas.openxmlformats.org/officeDocument/2006/relationships/hyperlink" Target="https://ar.wikipedia.org/wiki/%D8%A7%D9%84%D8%B3%D9%86%D8%A9_%D8%A7%D9%84%D9%86%D8%A8%D9%88%D9%8A%D8%A9" TargetMode="External"/><Relationship Id="rId7" Type="http://schemas.openxmlformats.org/officeDocument/2006/relationships/hyperlink" Target="https://ar.wikipedia.org/w/index.php?title=%D8%AC%D9%88%D8%B1%D8%AC_%D8%A3%D9%88%D8%AF%D9%86%D9%8A_%D8%A8%D9%88%D9%84&amp;action=edit&amp;redlink=1" TargetMode="External"/><Relationship Id="rId2" Type="http://schemas.openxmlformats.org/officeDocument/2006/relationships/hyperlink" Target="https://ar.wikipedia.org/wiki/%D8%A7%D9%84%D9%82%D8%B1%D8%A2%D9%86_%D8%A7%D9%84%D9%83%D8%B1%D9%8A%D9%85" TargetMode="External"/><Relationship Id="rId1" Type="http://schemas.openxmlformats.org/officeDocument/2006/relationships/slideLayout" Target="../slideLayouts/slideLayout1.xml"/><Relationship Id="rId6" Type="http://schemas.openxmlformats.org/officeDocument/2006/relationships/hyperlink" Target="https://ar.wikipedia.org/wiki/%D9%83%D8%A7%D8%B1%D9%84_%D8%A8%D9%8A%D8%B1%D8%B3%D9%88%D9%86" TargetMode="External"/><Relationship Id="rId5" Type="http://schemas.openxmlformats.org/officeDocument/2006/relationships/hyperlink" Target="https://ar.wikipedia.org/wiki/%D9%81%D8%B1%D8%A7%D9%86%D8%B3%D9%8A%D8%B3_%D8%BA%D8%A7%D9%84%D8%AA%D9%88%D9%86" TargetMode="External"/><Relationship Id="rId4" Type="http://schemas.openxmlformats.org/officeDocument/2006/relationships/hyperlink" Target="https://ar.wikipedia.org/wiki/%D9%85%D8%B3%D9%84%D9%85_%D8%A8%D9%86_%D8%A7%D9%84%D8%AD%D8%AC%D8%A7%D8%AC"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ar.wikipedia.org/wiki/%D8%B9%D8%B4%D9%88%D8%A7%D8%A6%D9%8A%D8%A9" TargetMode="External"/><Relationship Id="rId13" Type="http://schemas.openxmlformats.org/officeDocument/2006/relationships/hyperlink" Target="https://ar.wikipedia.org/wiki/%D9%86%D8%B8%D8%B1%D9%8A%D8%A9_%D8%A7%D9%84%D8%A7%D8%AD%D8%AA%D9%85%D8%A7%D9%84%D8%A7%D8%AA" TargetMode="External"/><Relationship Id="rId3" Type="http://schemas.openxmlformats.org/officeDocument/2006/relationships/hyperlink" Target="https://ar.wikipedia.org/wiki/%D8%A7%D8%B3%D8%AA%D8%B9%D9%8A%D8%A7%D9%86_(%D8%A5%D8%AD%D8%B5%D8%A7%D8%A1)" TargetMode="External"/><Relationship Id="rId7" Type="http://schemas.openxmlformats.org/officeDocument/2006/relationships/hyperlink" Target="https://ar.wikipedia.org/wiki/%D8%A5%D8%AD%D8%B5%D8%A7%D8%A1_%D8%A7%D8%B3%D8%AA%D8%AF%D9%84%D8%A7%D9%84%D9%8A" TargetMode="External"/><Relationship Id="rId12" Type="http://schemas.openxmlformats.org/officeDocument/2006/relationships/hyperlink" Target="https://ar.wikipedia.org/wiki/%D8%A7%D9%84%D8%B1%D9%8A%D8%A7%D8%B6%D9%8A%D8%A7%D8%AA_%D8%A7%D9%84%D8%AA%D8%B7%D8%A8%D9%8A%D9%82%D9%8A%D8%A9" TargetMode="External"/><Relationship Id="rId2" Type="http://schemas.openxmlformats.org/officeDocument/2006/relationships/hyperlink" Target="https://ar.wikipedia.org/wiki/%D8%A8%D9%8A%D8%A7%D9%86%D8%A7%D8%AA" TargetMode="External"/><Relationship Id="rId1" Type="http://schemas.openxmlformats.org/officeDocument/2006/relationships/slideLayout" Target="../slideLayouts/slideLayout2.xml"/><Relationship Id="rId6" Type="http://schemas.openxmlformats.org/officeDocument/2006/relationships/hyperlink" Target="https://ar.wikipedia.org/wiki/%D8%A7%D9%84%D8%A5%D8%AD%D8%B5%D8%A7%D8%A1_%D8%A7%D9%84%D9%88%D8%B5%D9%81%D9%8A" TargetMode="External"/><Relationship Id="rId11" Type="http://schemas.openxmlformats.org/officeDocument/2006/relationships/hyperlink" Target="https://ar.wikipedia.org/w/index.php?title=%D8%A7%D9%84%D9%86%D8%B8%D8%B1%D9%8A%D8%A9_%D8%A7%D9%84%D8%A5%D8%AD%D8%B5%D8%A7%D8%A6%D9%8A%D8%A9&amp;action=edit&amp;redlink=1" TargetMode="External"/><Relationship Id="rId5" Type="http://schemas.openxmlformats.org/officeDocument/2006/relationships/hyperlink" Target="https://ar.wikipedia.org/wiki/%D9%85%D8%AA%D8%B3%D9%84%D8%B3%D9%84%D8%A9_%D8%B2%D9%85%D9%86%D9%8A%D8%A9" TargetMode="External"/><Relationship Id="rId10" Type="http://schemas.openxmlformats.org/officeDocument/2006/relationships/hyperlink" Target="https://ar.wikipedia.org/wiki/%D8%A5%D8%AD%D8%B5%D8%A7%D8%A1_%D8%B1%D9%8A%D8%A7%D8%B6%D9%8A" TargetMode="External"/><Relationship Id="rId4" Type="http://schemas.openxmlformats.org/officeDocument/2006/relationships/hyperlink" Target="https://ar.wikipedia.org/w/index.php?title=%D8%AA%D8%B5%D9%85%D9%8A%D9%85_%D8%AA%D8%AC%D8%B1%D9%8A%D8%A8%D9%8A&amp;action=edit&amp;redlink=1" TargetMode="External"/><Relationship Id="rId9" Type="http://schemas.openxmlformats.org/officeDocument/2006/relationships/hyperlink" Target="https://ar.wikipedia.org/w/index.php?title=%D8%A5%D8%AD%D8%B5%D8%A7%D8%A1_%D8%AA%D8%B7%D8%A8%D9%8A%D9%82%D9%8A&amp;action=edit&amp;redlink=1" TargetMode="External"/><Relationship Id="rId14" Type="http://schemas.openxmlformats.org/officeDocument/2006/relationships/hyperlink" Target="https://ar.wikipedia.org/wiki/%D8%AA%D8%AD%D9%84%D9%8A%D9%84_%D8%B1%D9%8A%D8%A7%D8%B6%D9%8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7772400" cy="720079"/>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ar-IQ" sz="3600" dirty="0" smtClean="0"/>
              <a:t>المحاضرة </a:t>
            </a:r>
            <a:r>
              <a:rPr lang="ar-IQ" sz="3600" dirty="0" smtClean="0"/>
              <a:t>الاولى/الاحصاء </a:t>
            </a:r>
            <a:r>
              <a:rPr lang="ar-IQ" sz="3600" dirty="0" err="1" smtClean="0"/>
              <a:t>واهميتة</a:t>
            </a:r>
            <a:r>
              <a:rPr lang="ar-IQ" sz="3600" dirty="0" smtClean="0"/>
              <a:t> في الرياضة</a:t>
            </a:r>
            <a:endParaRPr lang="ar-IQ" sz="3600" dirty="0"/>
          </a:p>
        </p:txBody>
      </p:sp>
      <p:sp>
        <p:nvSpPr>
          <p:cNvPr id="3" name="عنوان فرعي 2"/>
          <p:cNvSpPr>
            <a:spLocks noGrp="1"/>
          </p:cNvSpPr>
          <p:nvPr>
            <p:ph type="subTitle" idx="1"/>
          </p:nvPr>
        </p:nvSpPr>
        <p:spPr>
          <a:xfrm>
            <a:off x="467544" y="1412776"/>
            <a:ext cx="7920880" cy="4824536"/>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ar-SA" dirty="0">
                <a:solidFill>
                  <a:schemeClr val="tx1"/>
                </a:solidFill>
              </a:rPr>
              <a:t>مقدمة في </a:t>
            </a:r>
            <a:r>
              <a:rPr lang="ar-SA" dirty="0" err="1">
                <a:solidFill>
                  <a:schemeClr val="tx1"/>
                </a:solidFill>
              </a:rPr>
              <a:t>الاحصاء...</a:t>
            </a:r>
            <a:r>
              <a:rPr lang="ar-SA" dirty="0">
                <a:solidFill>
                  <a:schemeClr val="tx1"/>
                </a:solidFill>
              </a:rPr>
              <a:t> </a:t>
            </a:r>
            <a:endParaRPr lang="en-US" dirty="0">
              <a:solidFill>
                <a:schemeClr val="tx1"/>
              </a:solidFill>
            </a:endParaRPr>
          </a:p>
          <a:p>
            <a:r>
              <a:rPr lang="ar-SA" dirty="0">
                <a:solidFill>
                  <a:schemeClr val="tx1"/>
                </a:solidFill>
              </a:rPr>
              <a:t>يعتبر الإحصاء من الأمور القديمة المعروفة لدى المجتمعات، حيث يحرص القادة والزعماء والملوك على إحصاء عدد الجنود والأسلحة لخوض الحروب واستعراض القوة، كما تحرص الجماعات على إحصاء عدد أفرادها من أجل معرفة قوتها وكثرتها، وقد وردت كلمة الإحصاء ومشتقاتها في </a:t>
            </a:r>
            <a:r>
              <a:rPr lang="ar-SA" u="sng" dirty="0">
                <a:solidFill>
                  <a:schemeClr val="tx1"/>
                </a:solidFill>
                <a:hlinkClick r:id="rId2" tooltip="القرآن الكريم"/>
              </a:rPr>
              <a:t>القرآن الكريم</a:t>
            </a:r>
            <a:r>
              <a:rPr lang="ar-SA" dirty="0">
                <a:solidFill>
                  <a:schemeClr val="tx1"/>
                </a:solidFill>
              </a:rPr>
              <a:t> إحدى عشرة مرة، منها قوله </a:t>
            </a:r>
            <a:r>
              <a:rPr lang="ar-SA" dirty="0" err="1">
                <a:solidFill>
                  <a:schemeClr val="tx1"/>
                </a:solidFill>
              </a:rPr>
              <a:t>تعالى: </a:t>
            </a:r>
            <a:r>
              <a:rPr lang="ar-SA" dirty="0">
                <a:solidFill>
                  <a:schemeClr val="tx1"/>
                </a:solidFill>
              </a:rPr>
              <a:t>{</a:t>
            </a:r>
            <a:r>
              <a:rPr lang="ar-SA" b="1" dirty="0">
                <a:solidFill>
                  <a:schemeClr val="tx1"/>
                </a:solidFill>
              </a:rPr>
              <a:t>وَكُلَّ شَيْءٍ أَحصَيْناهُ كِتابا</a:t>
            </a:r>
            <a:r>
              <a:rPr lang="ar-SA" dirty="0" err="1">
                <a:solidFill>
                  <a:schemeClr val="tx1"/>
                </a:solidFill>
              </a:rPr>
              <a:t>} </a:t>
            </a:r>
            <a:r>
              <a:rPr lang="ar-SA" dirty="0">
                <a:solidFill>
                  <a:schemeClr val="tx1"/>
                </a:solidFill>
              </a:rPr>
              <a:t>[النبأ: 29]، كما وردت في </a:t>
            </a:r>
            <a:r>
              <a:rPr lang="ar-SA" u="sng" dirty="0">
                <a:solidFill>
                  <a:schemeClr val="tx1"/>
                </a:solidFill>
                <a:hlinkClick r:id="rId3" tooltip="السنة النبوية"/>
              </a:rPr>
              <a:t>السنة النبوية</a:t>
            </a:r>
            <a:r>
              <a:rPr lang="ar-SA" dirty="0">
                <a:solidFill>
                  <a:schemeClr val="tx1"/>
                </a:solidFill>
              </a:rPr>
              <a:t> في مواضع متعددة، منها قوله صلى الله عليه </a:t>
            </a:r>
            <a:r>
              <a:rPr lang="ar-SA" dirty="0" err="1">
                <a:solidFill>
                  <a:schemeClr val="tx1"/>
                </a:solidFill>
              </a:rPr>
              <a:t>وسلم: </a:t>
            </a:r>
            <a:r>
              <a:rPr lang="ar-SA" dirty="0">
                <a:solidFill>
                  <a:schemeClr val="tx1"/>
                </a:solidFill>
              </a:rPr>
              <a:t>"أحصوا لي كم يلفظ الإسلام" أخرجه </a:t>
            </a:r>
            <a:r>
              <a:rPr lang="ar-SA" u="sng" dirty="0" err="1">
                <a:solidFill>
                  <a:schemeClr val="tx1"/>
                </a:solidFill>
                <a:hlinkClick r:id="rId4" tooltip="مسلم بن الحجاج"/>
              </a:rPr>
              <a:t>مسلم</a:t>
            </a:r>
            <a:r>
              <a:rPr lang="ar-SA" dirty="0" err="1">
                <a:solidFill>
                  <a:schemeClr val="tx1"/>
                </a:solidFill>
              </a:rPr>
              <a:t>.</a:t>
            </a:r>
            <a:r>
              <a:rPr lang="ar-SA" dirty="0">
                <a:solidFill>
                  <a:schemeClr val="tx1"/>
                </a:solidFill>
              </a:rPr>
              <a:t> وفي القرن التاسع عشر طورت أساليب وأفكار إحصائية على يد مجموعة من العلماء منهم فرانسيس </a:t>
            </a:r>
            <a:r>
              <a:rPr lang="ar-SA" dirty="0" err="1">
                <a:solidFill>
                  <a:schemeClr val="tx1"/>
                </a:solidFill>
              </a:rPr>
              <a:t>يزدرو</a:t>
            </a:r>
            <a:r>
              <a:rPr lang="ar-SA" dirty="0">
                <a:solidFill>
                  <a:schemeClr val="tx1"/>
                </a:solidFill>
              </a:rPr>
              <a:t> </a:t>
            </a:r>
            <a:r>
              <a:rPr lang="ar-SA" dirty="0" err="1">
                <a:solidFill>
                  <a:schemeClr val="tx1"/>
                </a:solidFill>
              </a:rPr>
              <a:t>أيدجورث</a:t>
            </a:r>
            <a:r>
              <a:rPr lang="ar-SA" dirty="0">
                <a:solidFill>
                  <a:schemeClr val="tx1"/>
                </a:solidFill>
              </a:rPr>
              <a:t>، </a:t>
            </a:r>
            <a:r>
              <a:rPr lang="ar-SA" u="sng" dirty="0">
                <a:solidFill>
                  <a:schemeClr val="tx1"/>
                </a:solidFill>
                <a:hlinkClick r:id="rId5" tooltip="فرانسيس غالتون"/>
              </a:rPr>
              <a:t>وفرانسيس </a:t>
            </a:r>
            <a:r>
              <a:rPr lang="ar-SA" u="sng" dirty="0" err="1">
                <a:solidFill>
                  <a:schemeClr val="tx1"/>
                </a:solidFill>
                <a:hlinkClick r:id="rId5" tooltip="فرانسيس غالتون"/>
              </a:rPr>
              <a:t>غالتون</a:t>
            </a:r>
            <a:r>
              <a:rPr lang="ar-SA" dirty="0">
                <a:solidFill>
                  <a:schemeClr val="tx1"/>
                </a:solidFill>
              </a:rPr>
              <a:t>، </a:t>
            </a:r>
            <a:r>
              <a:rPr lang="ar-SA" u="sng" dirty="0">
                <a:solidFill>
                  <a:schemeClr val="tx1"/>
                </a:solidFill>
                <a:hlinkClick r:id="rId6" tooltip="كارل بيرسون"/>
              </a:rPr>
              <a:t>وكارل </a:t>
            </a:r>
            <a:r>
              <a:rPr lang="ar-SA" u="sng" dirty="0" err="1">
                <a:solidFill>
                  <a:schemeClr val="tx1"/>
                </a:solidFill>
                <a:hlinkClick r:id="rId6" tooltip="كارل بيرسون"/>
              </a:rPr>
              <a:t>بيرسون</a:t>
            </a:r>
            <a:r>
              <a:rPr lang="ar-SA" dirty="0">
                <a:solidFill>
                  <a:schemeClr val="tx1"/>
                </a:solidFill>
              </a:rPr>
              <a:t>، </a:t>
            </a:r>
            <a:r>
              <a:rPr lang="ar-SA" u="sng" dirty="0">
                <a:solidFill>
                  <a:schemeClr val="tx1"/>
                </a:solidFill>
                <a:hlinkClick r:id="rId7" tooltip="جورج أودني بول (الصفحة غير موجودة)"/>
              </a:rPr>
              <a:t>وجورج </a:t>
            </a:r>
            <a:r>
              <a:rPr lang="ar-SA" u="sng" dirty="0" err="1">
                <a:solidFill>
                  <a:schemeClr val="tx1"/>
                </a:solidFill>
                <a:hlinkClick r:id="rId7" tooltip="جورج أودني بول (الصفحة غير موجودة)"/>
              </a:rPr>
              <a:t>أودني</a:t>
            </a:r>
            <a:r>
              <a:rPr lang="ar-SA" u="sng" dirty="0">
                <a:solidFill>
                  <a:schemeClr val="tx1"/>
                </a:solidFill>
                <a:hlinkClick r:id="rId7" tooltip="جورج أودني بول (الصفحة غير موجودة)"/>
              </a:rPr>
              <a:t> بول</a:t>
            </a:r>
            <a:r>
              <a:rPr lang="ar-SA" dirty="0">
                <a:solidFill>
                  <a:schemeClr val="tx1"/>
                </a:solidFill>
              </a:rPr>
              <a:t>، </a:t>
            </a:r>
            <a:r>
              <a:rPr lang="ar-SA" dirty="0" err="1">
                <a:solidFill>
                  <a:schemeClr val="tx1"/>
                </a:solidFill>
              </a:rPr>
              <a:t>وآخرون.</a:t>
            </a:r>
            <a:r>
              <a:rPr lang="ar-SA" dirty="0">
                <a:solidFill>
                  <a:schemeClr val="tx1"/>
                </a:solidFill>
              </a:rPr>
              <a:t> وفي القرن العشرين تطور علم الإحصاء وعزز من ذلك حاجة صناع القرار والقادة العسكريون في </a:t>
            </a:r>
            <a:r>
              <a:rPr lang="ar-SA" u="sng" dirty="0">
                <a:solidFill>
                  <a:schemeClr val="tx1"/>
                </a:solidFill>
                <a:hlinkClick r:id="rId8" tooltip="الحرب العالمية الثانية"/>
              </a:rPr>
              <a:t>الحرب العالمية الثانية</a:t>
            </a:r>
            <a:r>
              <a:rPr lang="ar-SA" dirty="0">
                <a:solidFill>
                  <a:schemeClr val="tx1"/>
                </a:solidFill>
              </a:rPr>
              <a:t> للخطط الإحصائية والمزيد من الأفكار الإحصائية.</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260648"/>
            <a:ext cx="8291264" cy="6192688"/>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ar-SA" dirty="0"/>
              <a:t>الخطوة الأولى في أي عملية إحصائية هي جمع </a:t>
            </a:r>
            <a:r>
              <a:rPr lang="ar-SA" u="sng" dirty="0">
                <a:hlinkClick r:id="rId2" tooltip="بيانات"/>
              </a:rPr>
              <a:t>البيانات</a:t>
            </a:r>
            <a:r>
              <a:rPr lang="ar-SA" dirty="0"/>
              <a:t> من خلال عملية </a:t>
            </a:r>
            <a:r>
              <a:rPr lang="ar-SA" u="sng" dirty="0" err="1">
                <a:hlinkClick r:id="rId3" tooltip="استعيان (إحصاء)"/>
              </a:rPr>
              <a:t>الاستعيان</a:t>
            </a:r>
            <a:r>
              <a:rPr lang="ar-SA" dirty="0"/>
              <a:t> من ضمن المجتمع الإحصائي الضخم أو من خلال تسجيل الاستجابات لمعالجة ما في </a:t>
            </a:r>
            <a:r>
              <a:rPr lang="ar-SA" dirty="0" err="1"/>
              <a:t>تجربة </a:t>
            </a:r>
            <a:r>
              <a:rPr lang="ar-SA" dirty="0"/>
              <a:t>(</a:t>
            </a:r>
            <a:r>
              <a:rPr lang="ar-SA" u="sng" dirty="0">
                <a:hlinkClick r:id="rId4" tooltip="تصميم تجريبي (الصفحة غير موجودة)"/>
              </a:rPr>
              <a:t>تصميم تجريبي</a:t>
            </a:r>
            <a:r>
              <a:rPr lang="en-US" dirty="0"/>
              <a:t> experimental design</a:t>
            </a:r>
            <a:r>
              <a:rPr lang="ar-SA" dirty="0"/>
              <a:t>)، أو عن طريق ملاحظة عملية متكررة مع </a:t>
            </a:r>
            <a:r>
              <a:rPr lang="ar-SA" dirty="0" err="1"/>
              <a:t>الزمن </a:t>
            </a:r>
            <a:r>
              <a:rPr lang="ar-SA" dirty="0"/>
              <a:t>(</a:t>
            </a:r>
            <a:r>
              <a:rPr lang="ar-SA" u="sng" dirty="0">
                <a:hlinkClick r:id="rId5" tooltip="متسلسلة زمنية"/>
              </a:rPr>
              <a:t>متسلسلات زمنية</a:t>
            </a:r>
            <a:r>
              <a:rPr lang="ar-SA" dirty="0"/>
              <a:t>)، من ثم وضع </a:t>
            </a:r>
            <a:r>
              <a:rPr lang="ar-SA" dirty="0" err="1"/>
              <a:t>خلاصات</a:t>
            </a:r>
            <a:r>
              <a:rPr lang="ar-SA" dirty="0"/>
              <a:t> رقمية </a:t>
            </a:r>
            <a:r>
              <a:rPr lang="ar-SA" dirty="0" err="1"/>
              <a:t>وتمثيلية </a:t>
            </a:r>
            <a:r>
              <a:rPr lang="ar-SA" dirty="0"/>
              <a:t>(</a:t>
            </a:r>
            <a:r>
              <a:rPr lang="ar-SA" dirty="0" err="1"/>
              <a:t>مخططية)</a:t>
            </a:r>
            <a:r>
              <a:rPr lang="ar-SA" dirty="0"/>
              <a:t> </a:t>
            </a:r>
            <a:r>
              <a:rPr lang="en-US" dirty="0"/>
              <a:t>graphical</a:t>
            </a:r>
            <a:r>
              <a:rPr lang="ar-SA" dirty="0"/>
              <a:t> باستخدام ما يدعى </a:t>
            </a:r>
            <a:r>
              <a:rPr lang="ar-SA" u="sng" dirty="0">
                <a:hlinkClick r:id="rId6" tooltip="الإحصاء الوصفي"/>
              </a:rPr>
              <a:t>الإحصاء </a:t>
            </a:r>
            <a:r>
              <a:rPr lang="ar-SA" u="sng" dirty="0" err="1">
                <a:hlinkClick r:id="rId6" tooltip="الإحصاء الوصفي"/>
              </a:rPr>
              <a:t>الوصفي</a:t>
            </a:r>
            <a:r>
              <a:rPr lang="ar-SA" dirty="0" err="1"/>
              <a:t>.</a:t>
            </a:r>
            <a:r>
              <a:rPr lang="ar-SA" dirty="0"/>
              <a:t> </a:t>
            </a:r>
            <a:endParaRPr lang="en-US" dirty="0"/>
          </a:p>
          <a:p>
            <a:r>
              <a:rPr lang="ar-SA" dirty="0"/>
              <a:t>تُدمج الأنماط الموجودة ضمن </a:t>
            </a:r>
            <a:r>
              <a:rPr lang="ar-SA" dirty="0" err="1"/>
              <a:t>البيانات </a:t>
            </a:r>
            <a:r>
              <a:rPr lang="ar-SA" dirty="0"/>
              <a:t>(</a:t>
            </a:r>
            <a:r>
              <a:rPr lang="ar-SA" dirty="0" err="1"/>
              <a:t>تنمذج)</a:t>
            </a:r>
            <a:r>
              <a:rPr lang="ar-SA" dirty="0"/>
              <a:t> </a:t>
            </a:r>
            <a:r>
              <a:rPr lang="en-US" dirty="0"/>
              <a:t>modeling</a:t>
            </a:r>
            <a:r>
              <a:rPr lang="ar-SA" dirty="0"/>
              <a:t> لأخذ استدلالات حول مجتمعات كبيرة، لذلك يجب دراسة حجم العينة بحيث تكون ممثلة للمجتمع الإحصائي المسحوبة </a:t>
            </a:r>
            <a:r>
              <a:rPr lang="ar-SA" dirty="0" err="1"/>
              <a:t>منه.</a:t>
            </a:r>
            <a:r>
              <a:rPr lang="ar-SA" dirty="0"/>
              <a:t> تتم هذه العملية ضمن ما يدعى </a:t>
            </a:r>
            <a:r>
              <a:rPr lang="ar-SA" u="sng" dirty="0">
                <a:hlinkClick r:id="rId7" tooltip="إحصاء استدلالي"/>
              </a:rPr>
              <a:t>الإحصاء الاستدلالي</a:t>
            </a:r>
            <a:r>
              <a:rPr lang="en-US" dirty="0"/>
              <a:t> inferential statistics</a:t>
            </a:r>
            <a:r>
              <a:rPr lang="ar-SA" dirty="0"/>
              <a:t> ليأخذ بعين الاعتبار </a:t>
            </a:r>
            <a:r>
              <a:rPr lang="ar-SA" u="sng" dirty="0">
                <a:hlinkClick r:id="rId8" tooltip="عشوائية"/>
              </a:rPr>
              <a:t>عشوائية</a:t>
            </a:r>
            <a:r>
              <a:rPr lang="ar-SA" dirty="0"/>
              <a:t> وعدم دقة </a:t>
            </a:r>
            <a:r>
              <a:rPr lang="ar-SA" dirty="0" err="1"/>
              <a:t>الملاحظات </a:t>
            </a:r>
            <a:r>
              <a:rPr lang="ar-SA" dirty="0"/>
              <a:t>(القياسات</a:t>
            </a:r>
            <a:r>
              <a:rPr lang="ar-SA" dirty="0" err="1"/>
              <a:t>).</a:t>
            </a:r>
            <a:r>
              <a:rPr lang="ar-SA" dirty="0"/>
              <a:t> </a:t>
            </a:r>
            <a:endParaRPr lang="en-US" dirty="0"/>
          </a:p>
          <a:p>
            <a:r>
              <a:rPr lang="ar-SA" dirty="0"/>
              <a:t>انواع </a:t>
            </a:r>
            <a:r>
              <a:rPr lang="ar-SA" dirty="0" err="1"/>
              <a:t>الاحصاء...</a:t>
            </a:r>
            <a:endParaRPr lang="en-US" dirty="0"/>
          </a:p>
          <a:p>
            <a:r>
              <a:rPr lang="ar-SA" dirty="0"/>
              <a:t>تدخل مجمل العمليات </a:t>
            </a:r>
            <a:r>
              <a:rPr lang="ar-SA" dirty="0" err="1"/>
              <a:t>والإجرائيات</a:t>
            </a:r>
            <a:r>
              <a:rPr lang="ar-SA" dirty="0"/>
              <a:t> والفروع الإحصائية الموصوفة أعلاه في إطار ما يدعى </a:t>
            </a:r>
            <a:r>
              <a:rPr lang="ar-SA" u="sng" dirty="0">
                <a:hlinkClick r:id="rId9" tooltip="إحصاء تطبيقي (الصفحة غير موجودة)"/>
              </a:rPr>
              <a:t>الإحصاء التطبيقي</a:t>
            </a:r>
            <a:r>
              <a:rPr lang="ar-SA" dirty="0"/>
              <a:t>، يقابله </a:t>
            </a:r>
            <a:r>
              <a:rPr lang="ar-SA" u="sng" dirty="0">
                <a:hlinkClick r:id="rId10" tooltip="إحصاء رياضي"/>
              </a:rPr>
              <a:t>إحصاء رياضي</a:t>
            </a:r>
            <a:r>
              <a:rPr lang="en-US" dirty="0"/>
              <a:t> mathematical statistics</a:t>
            </a:r>
            <a:r>
              <a:rPr lang="ar-SA" dirty="0"/>
              <a:t> أو </a:t>
            </a:r>
            <a:r>
              <a:rPr lang="ar-SA" u="sng" dirty="0">
                <a:hlinkClick r:id="rId11" tooltip="النظرية الإحصائية (الصفحة غير موجودة)"/>
              </a:rPr>
              <a:t>النظرية الإحصائية</a:t>
            </a:r>
            <a:r>
              <a:rPr lang="en-US" dirty="0"/>
              <a:t> statistical theory</a:t>
            </a:r>
            <a:r>
              <a:rPr lang="ar-SA" dirty="0"/>
              <a:t> وهي أحد فروع </a:t>
            </a:r>
            <a:r>
              <a:rPr lang="ar-SA" u="sng" dirty="0">
                <a:hlinkClick r:id="rId12" tooltip="الرياضيات التطبيقية"/>
              </a:rPr>
              <a:t>الرياضيات التطبيقية</a:t>
            </a:r>
            <a:r>
              <a:rPr lang="ar-SA" dirty="0"/>
              <a:t> التي تستخدم </a:t>
            </a:r>
            <a:r>
              <a:rPr lang="ar-SA" u="sng" dirty="0">
                <a:hlinkClick r:id="rId13" tooltip="نظرية الاحتمالات"/>
              </a:rPr>
              <a:t>نظرية الاحتمالات</a:t>
            </a:r>
            <a:r>
              <a:rPr lang="en-US" dirty="0"/>
              <a:t> </a:t>
            </a:r>
            <a:r>
              <a:rPr lang="ar-SA" u="sng" dirty="0">
                <a:hlinkClick r:id="rId14" tooltip="تحليل رياضي"/>
              </a:rPr>
              <a:t>والتحليل الرياضي</a:t>
            </a:r>
            <a:r>
              <a:rPr lang="ar-SA" dirty="0"/>
              <a:t> لوضع الممارسة الإحصائية على أساس نظري </a:t>
            </a:r>
            <a:r>
              <a:rPr lang="ar-SA" dirty="0" err="1"/>
              <a:t>متين.</a:t>
            </a:r>
            <a:r>
              <a:rPr lang="ar-SA" dirty="0"/>
              <a:t> </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310</Words>
  <Application>Microsoft Office PowerPoint</Application>
  <PresentationFormat>عرض على الشاشة (3:4)‏</PresentationFormat>
  <Paragraphs>7</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المحاضرة الاولى/الاحصاء واهميتة في الرياضة</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الاولى/الاحصاء واهميتة في الرياضة</dc:title>
  <dc:creator>hp</dc:creator>
  <cp:lastModifiedBy>hp</cp:lastModifiedBy>
  <cp:revision>1</cp:revision>
  <dcterms:created xsi:type="dcterms:W3CDTF">2018-12-17T17:30:46Z</dcterms:created>
  <dcterms:modified xsi:type="dcterms:W3CDTF">2018-12-17T17:33:13Z</dcterms:modified>
</cp:coreProperties>
</file>